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9" r:id="rId2"/>
    <p:sldId id="323" r:id="rId3"/>
    <p:sldId id="322" r:id="rId4"/>
    <p:sldId id="320" r:id="rId5"/>
    <p:sldId id="312" r:id="rId6"/>
    <p:sldId id="324" r:id="rId7"/>
    <p:sldId id="321" r:id="rId8"/>
    <p:sldId id="325" r:id="rId9"/>
    <p:sldId id="326" r:id="rId10"/>
    <p:sldId id="327" r:id="rId11"/>
    <p:sldId id="328" r:id="rId12"/>
    <p:sldId id="330" r:id="rId13"/>
    <p:sldId id="331" r:id="rId14"/>
    <p:sldId id="332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CFFCC"/>
    <a:srgbClr val="EAEAEA"/>
    <a:srgbClr val="FF9999"/>
    <a:srgbClr val="99FF66"/>
    <a:srgbClr val="0000FF"/>
    <a:srgbClr val="996600"/>
    <a:srgbClr val="808000"/>
    <a:srgbClr val="FF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4" autoAdjust="0"/>
  </p:normalViewPr>
  <p:slideViewPr>
    <p:cSldViewPr>
      <p:cViewPr>
        <p:scale>
          <a:sx n="70" d="100"/>
          <a:sy n="70" d="100"/>
        </p:scale>
        <p:origin x="-130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2B509-3E7F-41F1-95A9-535BFCCBD87E}" type="doc">
      <dgm:prSet loTypeId="urn:microsoft.com/office/officeart/2005/8/layout/arrow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89F8084-8C92-40C4-9989-5D4FA705BBD1}">
      <dgm:prSet phldrT="[Szöveg]" custT="1"/>
      <dgm:spPr/>
      <dgm:t>
        <a:bodyPr/>
        <a:lstStyle/>
        <a:p>
          <a:r>
            <a:rPr lang="hu-HU" sz="1200" b="1" dirty="0"/>
            <a:t>1924 DR. R. Steiner</a:t>
          </a:r>
        </a:p>
        <a:p>
          <a:r>
            <a:rPr lang="hu-HU" sz="1200" b="1" dirty="0"/>
            <a:t>gyógyító nevelés előadás Bécs</a:t>
          </a:r>
        </a:p>
      </dgm:t>
    </dgm:pt>
    <dgm:pt modelId="{A857EB90-E308-4E47-B272-F8B1117D8575}" type="parTrans" cxnId="{47165AAB-A038-47C2-BB82-6102E19A71A4}">
      <dgm:prSet/>
      <dgm:spPr/>
      <dgm:t>
        <a:bodyPr/>
        <a:lstStyle/>
        <a:p>
          <a:endParaRPr lang="hu-HU"/>
        </a:p>
      </dgm:t>
    </dgm:pt>
    <dgm:pt modelId="{5B6D5D37-ACE6-49B5-9B35-FA27499B2A16}" type="sibTrans" cxnId="{47165AAB-A038-47C2-BB82-6102E19A71A4}">
      <dgm:prSet/>
      <dgm:spPr/>
      <dgm:t>
        <a:bodyPr/>
        <a:lstStyle/>
        <a:p>
          <a:endParaRPr lang="hu-HU"/>
        </a:p>
      </dgm:t>
    </dgm:pt>
    <dgm:pt modelId="{D4EE6B84-1E8C-4461-A93C-25CD42FF0070}">
      <dgm:prSet phldrT="[Szöveg]" custT="1"/>
      <dgm:spPr/>
      <dgm:t>
        <a:bodyPr/>
        <a:lstStyle/>
        <a:p>
          <a:r>
            <a:rPr lang="hu-HU" sz="1200" b="1" dirty="0"/>
            <a:t>1940 </a:t>
          </a:r>
          <a:r>
            <a:rPr lang="hu-HU" sz="1200" b="1" dirty="0" err="1"/>
            <a:t>Camphill</a:t>
          </a:r>
          <a:r>
            <a:rPr lang="hu-HU" sz="1200" b="1" dirty="0"/>
            <a:t> Anglia Dr. Karl König</a:t>
          </a:r>
        </a:p>
      </dgm:t>
    </dgm:pt>
    <dgm:pt modelId="{D0E41B59-255B-45A3-BD90-5A7F751490EA}" type="parTrans" cxnId="{171CBE8E-4048-4F71-8437-D03D8DE37C89}">
      <dgm:prSet/>
      <dgm:spPr/>
      <dgm:t>
        <a:bodyPr/>
        <a:lstStyle/>
        <a:p>
          <a:endParaRPr lang="hu-HU"/>
        </a:p>
      </dgm:t>
    </dgm:pt>
    <dgm:pt modelId="{ACBE53EF-B39E-4CF7-9C67-4115AC7769DF}" type="sibTrans" cxnId="{171CBE8E-4048-4F71-8437-D03D8DE37C89}">
      <dgm:prSet/>
      <dgm:spPr/>
      <dgm:t>
        <a:bodyPr/>
        <a:lstStyle/>
        <a:p>
          <a:endParaRPr lang="hu-HU"/>
        </a:p>
      </dgm:t>
    </dgm:pt>
    <dgm:pt modelId="{FC39B7D0-0A5B-4F90-A1F8-B4137D09E13A}">
      <dgm:prSet phldrT="[Szöveg]" custT="1"/>
      <dgm:spPr/>
      <dgm:t>
        <a:bodyPr/>
        <a:lstStyle/>
        <a:p>
          <a:r>
            <a:rPr lang="hu-HU" sz="1200" b="1" dirty="0"/>
            <a:t>1974 Autista Farm Anglia</a:t>
          </a:r>
        </a:p>
      </dgm:t>
    </dgm:pt>
    <dgm:pt modelId="{B6C68681-944B-478E-BD18-A3715D96869A}" type="parTrans" cxnId="{0BD3CDA1-5389-4707-A021-E492811FDCEC}">
      <dgm:prSet/>
      <dgm:spPr/>
      <dgm:t>
        <a:bodyPr/>
        <a:lstStyle/>
        <a:p>
          <a:endParaRPr lang="hu-HU"/>
        </a:p>
      </dgm:t>
    </dgm:pt>
    <dgm:pt modelId="{5B20A4AD-5E5E-4910-BAB7-3DF430EE789A}" type="sibTrans" cxnId="{0BD3CDA1-5389-4707-A021-E492811FDCEC}">
      <dgm:prSet/>
      <dgm:spPr/>
      <dgm:t>
        <a:bodyPr/>
        <a:lstStyle/>
        <a:p>
          <a:endParaRPr lang="hu-HU"/>
        </a:p>
      </dgm:t>
    </dgm:pt>
    <dgm:pt modelId="{10EDEA26-4949-47DA-847B-0EDA7B4A1C50}">
      <dgm:prSet phldrT="[Szöveg]" custT="1"/>
      <dgm:spPr/>
      <dgm:t>
        <a:bodyPr/>
        <a:lstStyle/>
        <a:p>
          <a:r>
            <a:rPr lang="hu-HU" sz="1200" b="1" dirty="0"/>
            <a:t>1982 Autista Farm Írország</a:t>
          </a:r>
        </a:p>
      </dgm:t>
    </dgm:pt>
    <dgm:pt modelId="{05E78821-4A94-41A5-B0FC-86E19CDDD499}" type="parTrans" cxnId="{EB14F7DD-B3B8-4E2F-9ABF-78DF0881A770}">
      <dgm:prSet/>
      <dgm:spPr/>
      <dgm:t>
        <a:bodyPr/>
        <a:lstStyle/>
        <a:p>
          <a:endParaRPr lang="hu-HU"/>
        </a:p>
      </dgm:t>
    </dgm:pt>
    <dgm:pt modelId="{5AFE68B0-49AC-4C40-A15B-82C260049179}" type="sibTrans" cxnId="{EB14F7DD-B3B8-4E2F-9ABF-78DF0881A770}">
      <dgm:prSet/>
      <dgm:spPr/>
      <dgm:t>
        <a:bodyPr/>
        <a:lstStyle/>
        <a:p>
          <a:endParaRPr lang="hu-HU"/>
        </a:p>
      </dgm:t>
    </dgm:pt>
    <dgm:pt modelId="{3055E771-0C81-4983-A1B1-78E34EDCCFFD}">
      <dgm:prSet phldrT="[Szöveg]" custT="1"/>
      <dgm:spPr/>
      <dgm:t>
        <a:bodyPr/>
        <a:lstStyle/>
        <a:p>
          <a:r>
            <a:rPr lang="hu-HU" sz="1200" b="1" dirty="0">
              <a:solidFill>
                <a:schemeClr val="tx1"/>
              </a:solidFill>
            </a:rPr>
            <a:t>2006</a:t>
          </a:r>
        </a:p>
        <a:p>
          <a:r>
            <a:rPr lang="hu-HU" sz="1200" b="1" dirty="0" err="1" smtClean="0">
              <a:solidFill>
                <a:schemeClr val="tx1"/>
              </a:solidFill>
            </a:rPr>
            <a:t>Sofar</a:t>
          </a:r>
          <a:r>
            <a:rPr lang="hu-HU" sz="1200" b="1" dirty="0" smtClean="0">
              <a:solidFill>
                <a:schemeClr val="tx1"/>
              </a:solidFill>
            </a:rPr>
            <a:t> Project</a:t>
          </a:r>
          <a:endParaRPr lang="hu-HU" sz="1200" b="1" dirty="0">
            <a:solidFill>
              <a:schemeClr val="tx1"/>
            </a:solidFill>
          </a:endParaRPr>
        </a:p>
      </dgm:t>
    </dgm:pt>
    <dgm:pt modelId="{2868AE8F-65DD-48FD-B64D-F6836FD0F945}" type="parTrans" cxnId="{D70AC130-EDE6-4C20-89D7-E1EF8EE43C43}">
      <dgm:prSet/>
      <dgm:spPr/>
      <dgm:t>
        <a:bodyPr/>
        <a:lstStyle/>
        <a:p>
          <a:endParaRPr lang="hu-HU"/>
        </a:p>
      </dgm:t>
    </dgm:pt>
    <dgm:pt modelId="{CB5D7A73-1BD3-4A75-AC39-ACF437435DC4}" type="sibTrans" cxnId="{D70AC130-EDE6-4C20-89D7-E1EF8EE43C43}">
      <dgm:prSet/>
      <dgm:spPr/>
      <dgm:t>
        <a:bodyPr/>
        <a:lstStyle/>
        <a:p>
          <a:endParaRPr lang="hu-HU"/>
        </a:p>
      </dgm:t>
    </dgm:pt>
    <dgm:pt modelId="{BADBCB90-C226-4096-B40F-F0F9091E3B0D}" type="pres">
      <dgm:prSet presAssocID="{0532B509-3E7F-41F1-95A9-535BFCCBD87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B5400FF-B5FA-4F73-881A-8C7980DD8299}" type="pres">
      <dgm:prSet presAssocID="{0532B509-3E7F-41F1-95A9-535BFCCBD87E}" presName="arrow" presStyleLbl="bgShp" presStyleIdx="0" presStyleCnt="1" custScaleX="121637" custLinFactNeighborX="208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endParaRPr lang="hu-HU"/>
        </a:p>
      </dgm:t>
    </dgm:pt>
    <dgm:pt modelId="{86D2EC6D-FE5B-4757-A845-520823E66706}" type="pres">
      <dgm:prSet presAssocID="{0532B509-3E7F-41F1-95A9-535BFCCBD87E}" presName="arrowDiagram5" presStyleCnt="0"/>
      <dgm:spPr/>
    </dgm:pt>
    <dgm:pt modelId="{C62B7B7C-C760-43C2-B342-2FBF93702357}" type="pres">
      <dgm:prSet presAssocID="{389F8084-8C92-40C4-9989-5D4FA705BBD1}" presName="bullet5a" presStyleLbl="node1" presStyleIdx="0" presStyleCnt="5" custLinFactX="-17363" custLinFactY="-98613" custLinFactNeighborX="-100000" custLinFactNeighborY="-100000"/>
      <dgm:spPr>
        <a:solidFill>
          <a:srgbClr val="C00000"/>
        </a:solidFill>
      </dgm:spPr>
    </dgm:pt>
    <dgm:pt modelId="{4438B5B8-04A7-41DE-B4D2-FB3580A60925}" type="pres">
      <dgm:prSet presAssocID="{389F8084-8C92-40C4-9989-5D4FA705BBD1}" presName="textBox5a" presStyleLbl="revTx" presStyleIdx="0" presStyleCnt="5" custScaleX="18792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3AB09B-C186-4C02-92E0-F2BE93F208F3}" type="pres">
      <dgm:prSet presAssocID="{D4EE6B84-1E8C-4461-A93C-25CD42FF0070}" presName="bullet5b" presStyleLbl="node1" presStyleIdx="1" presStyleCnt="5" custLinFactNeighborY="-69213"/>
      <dgm:spPr>
        <a:solidFill>
          <a:srgbClr val="C00000"/>
        </a:solidFill>
      </dgm:spPr>
    </dgm:pt>
    <dgm:pt modelId="{458F34C9-556E-49C6-914D-3BC4FAC77115}" type="pres">
      <dgm:prSet presAssocID="{D4EE6B84-1E8C-4461-A93C-25CD42FF0070}" presName="textBox5b" presStyleLbl="revTx" presStyleIdx="1" presStyleCnt="5" custScaleX="1545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F1848C-F605-456E-BC85-6B06F5F4CA3D}" type="pres">
      <dgm:prSet presAssocID="{FC39B7D0-0A5B-4F90-A1F8-B4137D09E13A}" presName="bullet5c" presStyleLbl="node1" presStyleIdx="2" presStyleCnt="5"/>
      <dgm:spPr>
        <a:solidFill>
          <a:srgbClr val="C00000"/>
        </a:solidFill>
      </dgm:spPr>
    </dgm:pt>
    <dgm:pt modelId="{6895BABF-D47F-4363-8E8F-28D1AE2FDAE4}" type="pres">
      <dgm:prSet presAssocID="{FC39B7D0-0A5B-4F90-A1F8-B4137D09E13A}" presName="textBox5c" presStyleLbl="revTx" presStyleIdx="2" presStyleCnt="5" custScaleX="131932" custLinFactNeighborX="13465" custLinFactNeighborY="212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2ABB1A-E1D7-497C-BFEA-49086B4278A0}" type="pres">
      <dgm:prSet presAssocID="{10EDEA26-4949-47DA-847B-0EDA7B4A1C50}" presName="bullet5d" presStyleLbl="node1" presStyleIdx="3" presStyleCnt="5"/>
      <dgm:spPr>
        <a:solidFill>
          <a:srgbClr val="C00000"/>
        </a:solidFill>
      </dgm:spPr>
    </dgm:pt>
    <dgm:pt modelId="{9C599D50-B4BF-4472-AE00-F702DE247DDE}" type="pres">
      <dgm:prSet presAssocID="{10EDEA26-4949-47DA-847B-0EDA7B4A1C50}" presName="textBox5d" presStyleLbl="revTx" presStyleIdx="3" presStyleCnt="5" custScaleX="113537" custScaleY="72232" custLinFactNeighborX="3115" custLinFactNeighborY="-1090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634ED3-DD26-4B70-870E-AC29D74D4CE6}" type="pres">
      <dgm:prSet presAssocID="{3055E771-0C81-4983-A1B1-78E34EDCCFFD}" presName="bullet5e" presStyleLbl="node1" presStyleIdx="4" presStyleCnt="5" custLinFactNeighborX="28912"/>
      <dgm:spPr>
        <a:solidFill>
          <a:srgbClr val="C00000"/>
        </a:solidFill>
      </dgm:spPr>
    </dgm:pt>
    <dgm:pt modelId="{5F624DD5-F5F1-4A2D-A02A-9592C4028B54}" type="pres">
      <dgm:prSet presAssocID="{3055E771-0C81-4983-A1B1-78E34EDCCFFD}" presName="textBox5e" presStyleLbl="revTx" presStyleIdx="4" presStyleCnt="5" custScaleX="117027" custLinFactNeighborX="-182" custLinFactNeighborY="636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70AC130-EDE6-4C20-89D7-E1EF8EE43C43}" srcId="{0532B509-3E7F-41F1-95A9-535BFCCBD87E}" destId="{3055E771-0C81-4983-A1B1-78E34EDCCFFD}" srcOrd="4" destOrd="0" parTransId="{2868AE8F-65DD-48FD-B64D-F6836FD0F945}" sibTransId="{CB5D7A73-1BD3-4A75-AC39-ACF437435DC4}"/>
    <dgm:cxn modelId="{4E732447-2A26-40D3-AFDA-DD11963A2971}" type="presOf" srcId="{0532B509-3E7F-41F1-95A9-535BFCCBD87E}" destId="{BADBCB90-C226-4096-B40F-F0F9091E3B0D}" srcOrd="0" destOrd="0" presId="urn:microsoft.com/office/officeart/2005/8/layout/arrow2"/>
    <dgm:cxn modelId="{A4A697BF-726B-4DF0-9F0A-0E5814CBDAA1}" type="presOf" srcId="{10EDEA26-4949-47DA-847B-0EDA7B4A1C50}" destId="{9C599D50-B4BF-4472-AE00-F702DE247DDE}" srcOrd="0" destOrd="0" presId="urn:microsoft.com/office/officeart/2005/8/layout/arrow2"/>
    <dgm:cxn modelId="{47165AAB-A038-47C2-BB82-6102E19A71A4}" srcId="{0532B509-3E7F-41F1-95A9-535BFCCBD87E}" destId="{389F8084-8C92-40C4-9989-5D4FA705BBD1}" srcOrd="0" destOrd="0" parTransId="{A857EB90-E308-4E47-B272-F8B1117D8575}" sibTransId="{5B6D5D37-ACE6-49B5-9B35-FA27499B2A16}"/>
    <dgm:cxn modelId="{8E48059A-EFF2-4A32-8EBC-38024B11FDA5}" type="presOf" srcId="{3055E771-0C81-4983-A1B1-78E34EDCCFFD}" destId="{5F624DD5-F5F1-4A2D-A02A-9592C4028B54}" srcOrd="0" destOrd="0" presId="urn:microsoft.com/office/officeart/2005/8/layout/arrow2"/>
    <dgm:cxn modelId="{CEE14059-FFFD-4B59-8AA9-01F72F309DA4}" type="presOf" srcId="{FC39B7D0-0A5B-4F90-A1F8-B4137D09E13A}" destId="{6895BABF-D47F-4363-8E8F-28D1AE2FDAE4}" srcOrd="0" destOrd="0" presId="urn:microsoft.com/office/officeart/2005/8/layout/arrow2"/>
    <dgm:cxn modelId="{171CBE8E-4048-4F71-8437-D03D8DE37C89}" srcId="{0532B509-3E7F-41F1-95A9-535BFCCBD87E}" destId="{D4EE6B84-1E8C-4461-A93C-25CD42FF0070}" srcOrd="1" destOrd="0" parTransId="{D0E41B59-255B-45A3-BD90-5A7F751490EA}" sibTransId="{ACBE53EF-B39E-4CF7-9C67-4115AC7769DF}"/>
    <dgm:cxn modelId="{0BD3CDA1-5389-4707-A021-E492811FDCEC}" srcId="{0532B509-3E7F-41F1-95A9-535BFCCBD87E}" destId="{FC39B7D0-0A5B-4F90-A1F8-B4137D09E13A}" srcOrd="2" destOrd="0" parTransId="{B6C68681-944B-478E-BD18-A3715D96869A}" sibTransId="{5B20A4AD-5E5E-4910-BAB7-3DF430EE789A}"/>
    <dgm:cxn modelId="{EB14F7DD-B3B8-4E2F-9ABF-78DF0881A770}" srcId="{0532B509-3E7F-41F1-95A9-535BFCCBD87E}" destId="{10EDEA26-4949-47DA-847B-0EDA7B4A1C50}" srcOrd="3" destOrd="0" parTransId="{05E78821-4A94-41A5-B0FC-86E19CDDD499}" sibTransId="{5AFE68B0-49AC-4C40-A15B-82C260049179}"/>
    <dgm:cxn modelId="{6525A01A-65F8-4A5D-A29F-8F993C5E9A23}" type="presOf" srcId="{389F8084-8C92-40C4-9989-5D4FA705BBD1}" destId="{4438B5B8-04A7-41DE-B4D2-FB3580A60925}" srcOrd="0" destOrd="0" presId="urn:microsoft.com/office/officeart/2005/8/layout/arrow2"/>
    <dgm:cxn modelId="{3E75CE89-B3A5-40D8-87EA-FE30805C25E0}" type="presOf" srcId="{D4EE6B84-1E8C-4461-A93C-25CD42FF0070}" destId="{458F34C9-556E-49C6-914D-3BC4FAC77115}" srcOrd="0" destOrd="0" presId="urn:microsoft.com/office/officeart/2005/8/layout/arrow2"/>
    <dgm:cxn modelId="{A1C0E398-CF94-41F2-B3C7-E768DC59952D}" type="presParOf" srcId="{BADBCB90-C226-4096-B40F-F0F9091E3B0D}" destId="{1B5400FF-B5FA-4F73-881A-8C7980DD8299}" srcOrd="0" destOrd="0" presId="urn:microsoft.com/office/officeart/2005/8/layout/arrow2"/>
    <dgm:cxn modelId="{EB8D34AD-BF66-4867-A35C-D0ACDCB563C0}" type="presParOf" srcId="{BADBCB90-C226-4096-B40F-F0F9091E3B0D}" destId="{86D2EC6D-FE5B-4757-A845-520823E66706}" srcOrd="1" destOrd="0" presId="urn:microsoft.com/office/officeart/2005/8/layout/arrow2"/>
    <dgm:cxn modelId="{0B3601A0-D386-4EB3-877C-FA2EEC96CBF6}" type="presParOf" srcId="{86D2EC6D-FE5B-4757-A845-520823E66706}" destId="{C62B7B7C-C760-43C2-B342-2FBF93702357}" srcOrd="0" destOrd="0" presId="urn:microsoft.com/office/officeart/2005/8/layout/arrow2"/>
    <dgm:cxn modelId="{F8D07B73-465F-4123-863B-16DE35CAF434}" type="presParOf" srcId="{86D2EC6D-FE5B-4757-A845-520823E66706}" destId="{4438B5B8-04A7-41DE-B4D2-FB3580A60925}" srcOrd="1" destOrd="0" presId="urn:microsoft.com/office/officeart/2005/8/layout/arrow2"/>
    <dgm:cxn modelId="{603B5503-1E01-438C-9B34-04FCD1317F19}" type="presParOf" srcId="{86D2EC6D-FE5B-4757-A845-520823E66706}" destId="{143AB09B-C186-4C02-92E0-F2BE93F208F3}" srcOrd="2" destOrd="0" presId="urn:microsoft.com/office/officeart/2005/8/layout/arrow2"/>
    <dgm:cxn modelId="{57675E0F-7CD2-4788-9825-3E64CCA66C6F}" type="presParOf" srcId="{86D2EC6D-FE5B-4757-A845-520823E66706}" destId="{458F34C9-556E-49C6-914D-3BC4FAC77115}" srcOrd="3" destOrd="0" presId="urn:microsoft.com/office/officeart/2005/8/layout/arrow2"/>
    <dgm:cxn modelId="{8FF43591-CC0B-4CE5-AF99-4DFE0DDEC9F2}" type="presParOf" srcId="{86D2EC6D-FE5B-4757-A845-520823E66706}" destId="{32F1848C-F605-456E-BC85-6B06F5F4CA3D}" srcOrd="4" destOrd="0" presId="urn:microsoft.com/office/officeart/2005/8/layout/arrow2"/>
    <dgm:cxn modelId="{B81CB3FE-B546-4109-8AFD-F8193E3F8DA5}" type="presParOf" srcId="{86D2EC6D-FE5B-4757-A845-520823E66706}" destId="{6895BABF-D47F-4363-8E8F-28D1AE2FDAE4}" srcOrd="5" destOrd="0" presId="urn:microsoft.com/office/officeart/2005/8/layout/arrow2"/>
    <dgm:cxn modelId="{B1BEECB4-8173-41E3-9756-23D4993F1FE5}" type="presParOf" srcId="{86D2EC6D-FE5B-4757-A845-520823E66706}" destId="{7A2ABB1A-E1D7-497C-BFEA-49086B4278A0}" srcOrd="6" destOrd="0" presId="urn:microsoft.com/office/officeart/2005/8/layout/arrow2"/>
    <dgm:cxn modelId="{18957252-4D52-4B3A-A4C9-235B85550A06}" type="presParOf" srcId="{86D2EC6D-FE5B-4757-A845-520823E66706}" destId="{9C599D50-B4BF-4472-AE00-F702DE247DDE}" srcOrd="7" destOrd="0" presId="urn:microsoft.com/office/officeart/2005/8/layout/arrow2"/>
    <dgm:cxn modelId="{D1076482-8AF9-45AD-ABB8-AC8CFFA289AF}" type="presParOf" srcId="{86D2EC6D-FE5B-4757-A845-520823E66706}" destId="{33634ED3-DD26-4B70-870E-AC29D74D4CE6}" srcOrd="8" destOrd="0" presId="urn:microsoft.com/office/officeart/2005/8/layout/arrow2"/>
    <dgm:cxn modelId="{823ED0BB-726E-436F-B0D6-779A205A5062}" type="presParOf" srcId="{86D2EC6D-FE5B-4757-A845-520823E66706}" destId="{5F624DD5-F5F1-4A2D-A02A-9592C4028B5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400FF-B5FA-4F73-881A-8C7980DD8299}">
      <dsp:nvSpPr>
        <dsp:cNvPr id="0" name=""/>
        <dsp:cNvSpPr/>
      </dsp:nvSpPr>
      <dsp:spPr>
        <a:xfrm>
          <a:off x="-711023" y="723498"/>
          <a:ext cx="7994343" cy="410768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B7B7C-C760-43C2-B342-2FBF93702357}">
      <dsp:nvSpPr>
        <dsp:cNvPr id="0" name=""/>
        <dsp:cNvSpPr/>
      </dsp:nvSpPr>
      <dsp:spPr>
        <a:xfrm>
          <a:off x="469961" y="3477744"/>
          <a:ext cx="151162" cy="151162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8B5B8-04A7-41DE-B4D2-FB3580A60925}">
      <dsp:nvSpPr>
        <dsp:cNvPr id="0" name=""/>
        <dsp:cNvSpPr/>
      </dsp:nvSpPr>
      <dsp:spPr>
        <a:xfrm>
          <a:off x="344465" y="3853554"/>
          <a:ext cx="1617944" cy="977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9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/>
            <a:t>1924 DR. R. Steiner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/>
            <a:t>gyógyító nevelés előadás Bécs</a:t>
          </a:r>
        </a:p>
      </dsp:txBody>
      <dsp:txXfrm>
        <a:off x="344465" y="3853554"/>
        <a:ext cx="1617944" cy="977629"/>
      </dsp:txXfrm>
    </dsp:sp>
    <dsp:sp modelId="{143AB09B-C186-4C02-92E0-F2BE93F208F3}">
      <dsp:nvSpPr>
        <dsp:cNvPr id="0" name=""/>
        <dsp:cNvSpPr/>
      </dsp:nvSpPr>
      <dsp:spPr>
        <a:xfrm>
          <a:off x="1465622" y="2828002"/>
          <a:ext cx="236602" cy="236602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34C9-556E-49C6-914D-3BC4FAC77115}">
      <dsp:nvSpPr>
        <dsp:cNvPr id="0" name=""/>
        <dsp:cNvSpPr/>
      </dsp:nvSpPr>
      <dsp:spPr>
        <a:xfrm>
          <a:off x="1286570" y="3110063"/>
          <a:ext cx="1685705" cy="172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7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/>
            <a:t>1940 </a:t>
          </a:r>
          <a:r>
            <a:rPr lang="hu-HU" sz="1200" b="1" kern="1200" dirty="0" err="1"/>
            <a:t>Camphill</a:t>
          </a:r>
          <a:r>
            <a:rPr lang="hu-HU" sz="1200" b="1" kern="1200" dirty="0"/>
            <a:t> Anglia Dr. Karl König</a:t>
          </a:r>
        </a:p>
      </dsp:txBody>
      <dsp:txXfrm>
        <a:off x="1286570" y="3110063"/>
        <a:ext cx="1685705" cy="1721120"/>
      </dsp:txXfrm>
    </dsp:sp>
    <dsp:sp modelId="{32F1848C-F605-456E-BC85-6B06F5F4CA3D}">
      <dsp:nvSpPr>
        <dsp:cNvPr id="0" name=""/>
        <dsp:cNvSpPr/>
      </dsp:nvSpPr>
      <dsp:spPr>
        <a:xfrm>
          <a:off x="2517189" y="2364929"/>
          <a:ext cx="315470" cy="315470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5BABF-D47F-4363-8E8F-28D1AE2FDAE4}">
      <dsp:nvSpPr>
        <dsp:cNvPr id="0" name=""/>
        <dsp:cNvSpPr/>
      </dsp:nvSpPr>
      <dsp:spPr>
        <a:xfrm>
          <a:off x="2643200" y="2571767"/>
          <a:ext cx="1673495" cy="2308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6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/>
            <a:t>1974 Autista Farm Anglia</a:t>
          </a:r>
        </a:p>
      </dsp:txBody>
      <dsp:txXfrm>
        <a:off x="2643200" y="2571767"/>
        <a:ext cx="1673495" cy="2308518"/>
      </dsp:txXfrm>
    </dsp:sp>
    <dsp:sp modelId="{7A2ABB1A-E1D7-497C-BFEA-49086B4278A0}">
      <dsp:nvSpPr>
        <dsp:cNvPr id="0" name=""/>
        <dsp:cNvSpPr/>
      </dsp:nvSpPr>
      <dsp:spPr>
        <a:xfrm>
          <a:off x="3739636" y="1875293"/>
          <a:ext cx="407482" cy="407482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99D50-B4BF-4472-AE00-F702DE247DDE}">
      <dsp:nvSpPr>
        <dsp:cNvPr id="0" name=""/>
        <dsp:cNvSpPr/>
      </dsp:nvSpPr>
      <dsp:spPr>
        <a:xfrm>
          <a:off x="3895353" y="2160911"/>
          <a:ext cx="1492397" cy="1987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1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/>
            <a:t>1982 Autista Farm Írország</a:t>
          </a:r>
        </a:p>
      </dsp:txBody>
      <dsp:txXfrm>
        <a:off x="3895353" y="2160911"/>
        <a:ext cx="1492397" cy="1987932"/>
      </dsp:txXfrm>
    </dsp:sp>
    <dsp:sp modelId="{33634ED3-DD26-4B70-870E-AC29D74D4CE6}">
      <dsp:nvSpPr>
        <dsp:cNvPr id="0" name=""/>
        <dsp:cNvSpPr/>
      </dsp:nvSpPr>
      <dsp:spPr>
        <a:xfrm>
          <a:off x="5148345" y="1548322"/>
          <a:ext cx="519211" cy="519211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4DD5-F5F1-4A2D-A02A-9592C4028B54}">
      <dsp:nvSpPr>
        <dsp:cNvPr id="0" name=""/>
        <dsp:cNvSpPr/>
      </dsp:nvSpPr>
      <dsp:spPr>
        <a:xfrm>
          <a:off x="5143538" y="2000267"/>
          <a:ext cx="1538272" cy="302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1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>
              <a:solidFill>
                <a:schemeClr val="tx1"/>
              </a:solidFill>
            </a:rPr>
            <a:t>2006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chemeClr val="tx1"/>
              </a:solidFill>
            </a:rPr>
            <a:t>Sofar</a:t>
          </a:r>
          <a:r>
            <a:rPr lang="hu-HU" sz="1200" b="1" kern="1200" dirty="0" smtClean="0">
              <a:solidFill>
                <a:schemeClr val="tx1"/>
              </a:solidFill>
            </a:rPr>
            <a:t> Project</a:t>
          </a:r>
          <a:endParaRPr lang="hu-HU" sz="1200" b="1" kern="1200" dirty="0">
            <a:solidFill>
              <a:schemeClr val="tx1"/>
            </a:solidFill>
          </a:endParaRPr>
        </a:p>
      </dsp:txBody>
      <dsp:txXfrm>
        <a:off x="5143538" y="2000267"/>
        <a:ext cx="1538272" cy="3023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CAA4C-2086-43FC-BB38-9632364665AD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00D41-AD9C-40A8-A2C1-AD3629929E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417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2016.03.03.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www.google.it/url?sa=i&amp;rct=j&amp;q=&amp;esrc=s&amp;frm=1&amp;source=images&amp;cd=&amp;cad=rja&amp;docid=3SRZYrFDMHQEcM&amp;tbnid=vqYbUNsqF1hohM:&amp;ved=0CAUQjRw&amp;url=http%3A%2F%2Fwww.adnkronos.com%2FIGN%2FSostenibilita%2FTendenze%2FScuola-Coldiretti-presenta-domani-a-Roma-gli-agri-asilo_340473341.html&amp;ei=k36aUZj9MsPYPZPZgbgB&amp;bvm=bv.46751780,d.ZG4&amp;psig=AFQjCNG1Zvs9EhB77rshGJtvh6YKruVhSA&amp;ust=1369165827395691" TargetMode="Externa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carefarminguk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forum.socialfarmingacrossborders.org/index.php" TargetMode="External"/><Relationship Id="rId4" Type="http://schemas.openxmlformats.org/officeDocument/2006/relationships/image" Target="http://www.ncfi.org.uk/images/logo2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aie-project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m/news/uk-25316599" TargetMode="External"/><Relationship Id="rId4" Type="http://schemas.openxmlformats.org/officeDocument/2006/relationships/hyperlink" Target="http://www.matmerk.no/inn-pa-tunet/inn-pa-tune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2420888"/>
            <a:ext cx="6408712" cy="3384376"/>
          </a:xfrm>
        </p:spPr>
        <p:txBody>
          <a:bodyPr>
            <a:noAutofit/>
          </a:bodyPr>
          <a:lstStyle/>
          <a:p>
            <a:pPr fontAlgn="base"/>
            <a:r>
              <a:rPr lang="hu-HU" sz="4800" b="1" dirty="0">
                <a:solidFill>
                  <a:srgbClr val="C00000"/>
                </a:solidFill>
                <a:effectLst/>
              </a:rPr>
              <a:t>Új szektor </a:t>
            </a:r>
            <a:r>
              <a:rPr lang="hu-HU" sz="4800" b="1" dirty="0" smtClean="0">
                <a:solidFill>
                  <a:srgbClr val="C00000"/>
                </a:solidFill>
                <a:effectLst/>
              </a:rPr>
              <a:t>születik !</a:t>
            </a:r>
            <a:r>
              <a:rPr lang="hu-HU" sz="4800" b="1" dirty="0">
                <a:effectLst/>
              </a:rPr>
              <a:t/>
            </a:r>
            <a:br>
              <a:rPr lang="hu-HU" sz="4800" b="1" dirty="0">
                <a:effectLst/>
              </a:rPr>
            </a:br>
            <a:endParaRPr lang="hu-HU" sz="2800" dirty="0">
              <a:solidFill>
                <a:srgbClr val="336600"/>
              </a:solidFill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36759" y="5229200"/>
            <a:ext cx="5896029" cy="1440160"/>
          </a:xfrm>
        </p:spPr>
        <p:txBody>
          <a:bodyPr>
            <a:normAutofit/>
          </a:bodyPr>
          <a:lstStyle/>
          <a:p>
            <a:pPr algn="r">
              <a:lnSpc>
                <a:spcPct val="250000"/>
              </a:lnSpc>
            </a:pPr>
            <a:r>
              <a:rPr lang="hu-HU" sz="2800" b="1" i="1" dirty="0" err="1" smtClean="0"/>
              <a:t>Jakubinyi</a:t>
            </a:r>
            <a:r>
              <a:rPr lang="hu-HU" sz="2800" b="1" i="1" dirty="0" smtClean="0"/>
              <a:t> </a:t>
            </a:r>
            <a:r>
              <a:rPr lang="hu-HU" sz="2800" b="1" i="1" dirty="0"/>
              <a:t>László</a:t>
            </a:r>
            <a:endParaRPr lang="hu-HU" sz="2800" i="1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48680"/>
            <a:ext cx="45365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://m.blog.hu/ra/rajottem/image/fotom20021-2a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0162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88519" y="214290"/>
            <a:ext cx="6255481" cy="768514"/>
          </a:xfrm>
        </p:spPr>
        <p:txBody>
          <a:bodyPr/>
          <a:lstStyle/>
          <a:p>
            <a:pPr algn="ctr"/>
            <a:r>
              <a:rPr lang="hu-HU" dirty="0" smtClean="0"/>
              <a:t>Amerikai álom</a:t>
            </a:r>
            <a:endParaRPr lang="hu-HU" dirty="0"/>
          </a:p>
        </p:txBody>
      </p:sp>
      <p:pic>
        <p:nvPicPr>
          <p:cNvPr id="4" name="Tartalom helye 3" descr="header-campu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7286676" cy="266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artalom helye 3" descr="about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14752"/>
            <a:ext cx="76438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91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hu-HU" b="1" dirty="0">
                <a:effectLst/>
              </a:rPr>
              <a:t>NAT/539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r>
              <a:rPr lang="hu-HU" b="1" dirty="0">
                <a:effectLst/>
              </a:rPr>
              <a:t>Szociális </a:t>
            </a:r>
            <a:r>
              <a:rPr lang="hu-HU" b="1" dirty="0" smtClean="0">
                <a:effectLst/>
              </a:rPr>
              <a:t>mezőgazdaság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hu-HU" dirty="0"/>
              <a:t>Az Európai Gazdasági </a:t>
            </a:r>
            <a:endParaRPr lang="hu-HU" dirty="0" smtClean="0"/>
          </a:p>
          <a:p>
            <a:pPr hangingPunct="0"/>
            <a:r>
              <a:rPr lang="hu-HU" dirty="0" smtClean="0"/>
              <a:t>és </a:t>
            </a:r>
            <a:r>
              <a:rPr lang="hu-HU" dirty="0"/>
              <a:t>Szociális Bizottság</a:t>
            </a:r>
            <a:br>
              <a:rPr lang="hu-HU" dirty="0"/>
            </a:br>
            <a:r>
              <a:rPr lang="hu-HU" b="1" dirty="0"/>
              <a:t>VÉLEMÉNYE</a:t>
            </a:r>
            <a:endParaRPr lang="hu-HU" dirty="0"/>
          </a:p>
          <a:p>
            <a:pPr hangingPunct="0"/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Szociális mezőgazdaság: „zöld gondozás”, szociális és egészségügyi politikák</a:t>
            </a:r>
            <a:endParaRPr lang="hu-HU" dirty="0"/>
          </a:p>
          <a:p>
            <a:r>
              <a:rPr lang="hu-HU" dirty="0"/>
              <a:t>Brüsszel, 2012. december 12.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825450" cy="18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86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107954" y="1700217"/>
            <a:ext cx="1150936" cy="4685495"/>
          </a:xfrm>
          <a:prstGeom prst="rect">
            <a:avLst/>
          </a:prstGeom>
          <a:solidFill>
            <a:srgbClr val="FAC09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Munkalehe-tőségek hiánya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Szolgáltatá-sok hiánya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illetve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Kevesebb rendelkezésre álló idő (a szolgáltatá-sok hiányából adódóan)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0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0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mbria" pitchFamily="18"/>
              <a:ea typeface=""/>
              <a:cs typeface=""/>
            </a:endParaRPr>
          </a:p>
        </p:txBody>
      </p:sp>
      <p:sp>
        <p:nvSpPr>
          <p:cNvPr id="3" name="Ovale 4"/>
          <p:cNvSpPr/>
          <p:nvPr/>
        </p:nvSpPr>
        <p:spPr>
          <a:xfrm>
            <a:off x="2916241" y="1916116"/>
            <a:ext cx="2663820" cy="388937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C3D69B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Társadalmi szolgáltatás (gondoskodás) a farmon</a:t>
            </a: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Diverzifikáció – Szociális Mezőgazdaság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</p:txBody>
      </p:sp>
      <p:sp>
        <p:nvSpPr>
          <p:cNvPr id="4" name="Rettangolo arrotondato 5"/>
          <p:cNvSpPr/>
          <p:nvPr/>
        </p:nvSpPr>
        <p:spPr>
          <a:xfrm>
            <a:off x="5580061" y="1989140"/>
            <a:ext cx="1570033" cy="11525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Gazdasági </a:t>
            </a:r>
            <a:r>
              <a:rPr lang="hu-HU" sz="1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é</a:t>
            </a: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 társadalmi </a:t>
            </a:r>
            <a:r>
              <a:rPr lang="hu-HU" sz="1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é</a:t>
            </a: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rték termelés</a:t>
            </a:r>
          </a:p>
        </p:txBody>
      </p:sp>
      <p:cxnSp>
        <p:nvCxnSpPr>
          <p:cNvPr id="5" name="Connettore 4 11"/>
          <p:cNvCxnSpPr/>
          <p:nvPr/>
        </p:nvCxnSpPr>
        <p:spPr>
          <a:xfrm>
            <a:off x="1763713" y="2924178"/>
            <a:ext cx="792163" cy="73024"/>
          </a:xfrm>
          <a:prstGeom prst="bentConnector3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sp>
        <p:nvSpPr>
          <p:cNvPr id="6" name="Rettangolo arrotondato 13"/>
          <p:cNvSpPr/>
          <p:nvPr/>
        </p:nvSpPr>
        <p:spPr>
          <a:xfrm>
            <a:off x="1331915" y="1700217"/>
            <a:ext cx="1799923" cy="108108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C1DA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Reproduktív/gon-doskodási folyamatok újraszervezése</a:t>
            </a:r>
          </a:p>
        </p:txBody>
      </p:sp>
      <p:sp>
        <p:nvSpPr>
          <p:cNvPr id="7" name="Rettangolo arrotondato 16"/>
          <p:cNvSpPr/>
          <p:nvPr/>
        </p:nvSpPr>
        <p:spPr>
          <a:xfrm>
            <a:off x="1331915" y="3213101"/>
            <a:ext cx="1511302" cy="10080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C1DA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Helyi források mobilizálása</a:t>
            </a:r>
          </a:p>
        </p:txBody>
      </p:sp>
      <p:sp>
        <p:nvSpPr>
          <p:cNvPr id="8" name="Rettangolo arrotondato 17"/>
          <p:cNvSpPr/>
          <p:nvPr/>
        </p:nvSpPr>
        <p:spPr>
          <a:xfrm>
            <a:off x="7236296" y="1700217"/>
            <a:ext cx="1800197" cy="17287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Munkahelyteremtés</a:t>
            </a:r>
            <a:r>
              <a:rPr lang="hu-HU" sz="1200" b="1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: szolgáltatás nyújtója és kedvezményezettje számára</a:t>
            </a:r>
            <a:endParaRPr lang="hu-HU" sz="1200" b="1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</p:txBody>
      </p:sp>
      <p:cxnSp>
        <p:nvCxnSpPr>
          <p:cNvPr id="9" name="Connettore 4 19"/>
          <p:cNvCxnSpPr/>
          <p:nvPr/>
        </p:nvCxnSpPr>
        <p:spPr>
          <a:xfrm>
            <a:off x="1692270" y="4437061"/>
            <a:ext cx="792163" cy="71443"/>
          </a:xfrm>
          <a:prstGeom prst="bentConnector3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sp>
        <p:nvSpPr>
          <p:cNvPr id="10" name="Rettangolo arrotondato 20"/>
          <p:cNvSpPr/>
          <p:nvPr/>
        </p:nvSpPr>
        <p:spPr>
          <a:xfrm>
            <a:off x="7524753" y="3500442"/>
            <a:ext cx="1619246" cy="136842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Társadalmi értek a kedvezményezett számára: társadal</a:t>
            </a:r>
            <a:r>
              <a:rPr lang="hu-HU" sz="1200" b="1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mi befogadás, önértékelés</a:t>
            </a:r>
            <a:endParaRPr lang="hu-HU" sz="1200" b="1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</p:txBody>
      </p:sp>
      <p:sp>
        <p:nvSpPr>
          <p:cNvPr id="11" name="Rettangolo arrotondato 21"/>
          <p:cNvSpPr/>
          <p:nvPr/>
        </p:nvSpPr>
        <p:spPr>
          <a:xfrm>
            <a:off x="7524753" y="5013326"/>
            <a:ext cx="1619246" cy="15840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Megerősített közösségi kohézió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1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Egészségesebb es tehetősebb közösségek</a:t>
            </a:r>
          </a:p>
        </p:txBody>
      </p:sp>
      <p:sp>
        <p:nvSpPr>
          <p:cNvPr id="12" name="Rettangolo arrotondato 22"/>
          <p:cNvSpPr/>
          <p:nvPr/>
        </p:nvSpPr>
        <p:spPr>
          <a:xfrm>
            <a:off x="1403347" y="4652960"/>
            <a:ext cx="1512893" cy="136832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C1DA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A mezőgazdaság különféle funkcióinak kihasználása</a:t>
            </a:r>
            <a:endParaRPr lang="hu-HU" sz="1400" b="1" i="1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</p:txBody>
      </p:sp>
      <p:sp>
        <p:nvSpPr>
          <p:cNvPr id="13" name="Rettangolo arrotondato 23"/>
          <p:cNvSpPr/>
          <p:nvPr/>
        </p:nvSpPr>
        <p:spPr>
          <a:xfrm>
            <a:off x="5580061" y="4365629"/>
            <a:ext cx="1871657" cy="18002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Több rendelkezésre álló idő amit termelésre, jövedelemszerzésre lehet fordítani</a:t>
            </a:r>
          </a:p>
        </p:txBody>
      </p:sp>
      <p:pic>
        <p:nvPicPr>
          <p:cNvPr id="14" name="Picture 2" descr="C:\Users\Hajni\Desktop\feed the world\00011693-0000000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596" y="0"/>
            <a:ext cx="2171699" cy="1628775"/>
          </a:xfrm>
        </p:spPr>
      </p:pic>
      <p:pic>
        <p:nvPicPr>
          <p:cNvPr id="15" name="Picture 4" descr="C:\Users\Hajni\Desktop\feed the world\Asino-agr-sociale-621x2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6596" y="5913433"/>
            <a:ext cx="1906588" cy="94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9" descr="C:\Users\Hajni\Desktop\feed the world\yourfil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4208" y="0"/>
            <a:ext cx="1184276" cy="147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ccia tridirezionale 36"/>
          <p:cNvSpPr/>
          <p:nvPr/>
        </p:nvSpPr>
        <p:spPr>
          <a:xfrm rot="5400013">
            <a:off x="6117427" y="3325024"/>
            <a:ext cx="1216023" cy="8493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270"/>
              <a:gd name="f9" fmla="+- 0 0 -180"/>
              <a:gd name="f10" fmla="+- 0 0 -9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3 f30 1"/>
              <a:gd name="f39" fmla="*/ f34 f30 1"/>
              <a:gd name="f40" fmla="*/ f37 1 2"/>
              <a:gd name="f41" fmla="min f37 f36"/>
              <a:gd name="f42" fmla="+- f6 f40 0"/>
              <a:gd name="f43" fmla="*/ f41 f7 1"/>
              <a:gd name="f44" fmla="*/ f43 1 100000"/>
              <a:gd name="f45" fmla="*/ f43 1 200000"/>
              <a:gd name="f46" fmla="*/ f43 1 50000"/>
              <a:gd name="f47" fmla="*/ f42 f30 1"/>
              <a:gd name="f48" fmla="+- f42 0 f44"/>
              <a:gd name="f49" fmla="+- f42 f44 0"/>
              <a:gd name="f50" fmla="+- f42 0 f45"/>
              <a:gd name="f51" fmla="+- f42 f45 0"/>
              <a:gd name="f52" fmla="+- f33 0 f44"/>
              <a:gd name="f53" fmla="+- f34 0 f46"/>
              <a:gd name="f54" fmla="+- f34 0 f44"/>
              <a:gd name="f55" fmla="+- f33 0 f45"/>
              <a:gd name="f56" fmla="*/ f45 f30 1"/>
              <a:gd name="f57" fmla="*/ f44 f30 1"/>
              <a:gd name="f58" fmla="+- f54 0 f45"/>
              <a:gd name="f59" fmla="+- f54 f45 0"/>
              <a:gd name="f60" fmla="*/ f55 f30 1"/>
              <a:gd name="f61" fmla="*/ f54 f30 1"/>
              <a:gd name="f62" fmla="*/ f53 f30 1"/>
              <a:gd name="f63" fmla="*/ f50 f30 1"/>
              <a:gd name="f64" fmla="*/ f48 f30 1"/>
              <a:gd name="f65" fmla="*/ f49 f30 1"/>
              <a:gd name="f66" fmla="*/ f51 f30 1"/>
              <a:gd name="f67" fmla="*/ f52 f30 1"/>
              <a:gd name="f68" fmla="*/ f58 f30 1"/>
              <a:gd name="f69" fmla="*/ f59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61"/>
              </a:cxn>
              <a:cxn ang="f28">
                <a:pos x="f47" y="f69"/>
              </a:cxn>
              <a:cxn ang="f29">
                <a:pos x="f38" y="f61"/>
              </a:cxn>
            </a:cxnLst>
            <a:rect l="f56" t="f68" r="f60" b="f69"/>
            <a:pathLst>
              <a:path>
                <a:moveTo>
                  <a:pt x="f35" y="f61"/>
                </a:moveTo>
                <a:lnTo>
                  <a:pt x="f57" y="f62"/>
                </a:lnTo>
                <a:lnTo>
                  <a:pt x="f57" y="f68"/>
                </a:lnTo>
                <a:lnTo>
                  <a:pt x="f63" y="f68"/>
                </a:lnTo>
                <a:lnTo>
                  <a:pt x="f63" y="f57"/>
                </a:lnTo>
                <a:lnTo>
                  <a:pt x="f64" y="f57"/>
                </a:lnTo>
                <a:lnTo>
                  <a:pt x="f47" y="f35"/>
                </a:lnTo>
                <a:lnTo>
                  <a:pt x="f65" y="f57"/>
                </a:lnTo>
                <a:lnTo>
                  <a:pt x="f66" y="f57"/>
                </a:lnTo>
                <a:lnTo>
                  <a:pt x="f66" y="f68"/>
                </a:lnTo>
                <a:lnTo>
                  <a:pt x="f67" y="f68"/>
                </a:lnTo>
                <a:lnTo>
                  <a:pt x="f67" y="f62"/>
                </a:lnTo>
                <a:lnTo>
                  <a:pt x="f38" y="f61"/>
                </a:lnTo>
                <a:lnTo>
                  <a:pt x="f67" y="f39"/>
                </a:lnTo>
                <a:lnTo>
                  <a:pt x="f67" y="f69"/>
                </a:lnTo>
                <a:lnTo>
                  <a:pt x="f57" y="f69"/>
                </a:lnTo>
                <a:lnTo>
                  <a:pt x="f57" y="f39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Freccia a destra 38"/>
          <p:cNvSpPr/>
          <p:nvPr/>
        </p:nvSpPr>
        <p:spPr>
          <a:xfrm>
            <a:off x="5219696" y="2565404"/>
            <a:ext cx="360365" cy="215898"/>
          </a:xfrm>
          <a:custGeom>
            <a:avLst>
              <a:gd name="f0" fmla="val 1513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9" name="Freccia a destra 39"/>
          <p:cNvSpPr/>
          <p:nvPr/>
        </p:nvSpPr>
        <p:spPr>
          <a:xfrm>
            <a:off x="5219696" y="4868859"/>
            <a:ext cx="360365" cy="215898"/>
          </a:xfrm>
          <a:custGeom>
            <a:avLst>
              <a:gd name="f0" fmla="val 1513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20" name="Picture 12" descr="http://www.adnkronos.com/IGN/Assets/Imgs/00_prometeo/agriasilo_bambino_web--400x300.jpg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43667" y="188915"/>
            <a:ext cx="1824035" cy="1368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90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1210144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>
                <a:latin typeface="Cambria" pitchFamily="18"/>
              </a:rPr>
              <a:t/>
            </a:r>
            <a:br>
              <a:rPr lang="hu-HU" sz="4000">
                <a:latin typeface="Cambria" pitchFamily="18"/>
              </a:rPr>
            </a:br>
            <a:r>
              <a:rPr lang="hu-HU" sz="4000" b="1">
                <a:solidFill>
                  <a:srgbClr val="77933C"/>
                </a:solidFill>
                <a:latin typeface="Cambria" pitchFamily="18"/>
              </a:rPr>
              <a:t>A szociális mezőgazdaság meghatározása</a:t>
            </a:r>
            <a:r>
              <a:rPr lang="hu-HU" sz="4000">
                <a:latin typeface="Cambria" pitchFamily="18"/>
              </a:rPr>
              <a:t/>
            </a:r>
            <a:br>
              <a:rPr lang="hu-HU" sz="4000">
                <a:latin typeface="Cambria" pitchFamily="18"/>
              </a:rPr>
            </a:br>
            <a:endParaRPr lang="hu-HU" sz="4000">
              <a:latin typeface="Cambria" pitchFamily="18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6131024" cy="4525959"/>
          </a:xfrm>
        </p:spPr>
        <p:txBody>
          <a:bodyPr/>
          <a:lstStyle/>
          <a:p>
            <a:pPr lvl="0"/>
            <a:r>
              <a:rPr lang="hu-HU" sz="2400">
                <a:latin typeface="Cambria" pitchFamily="18"/>
              </a:rPr>
              <a:t>A zöld gondozás egyik fajtája</a:t>
            </a:r>
          </a:p>
          <a:p>
            <a:pPr lvl="0"/>
            <a:r>
              <a:rPr lang="hu-HU" sz="2400">
                <a:latin typeface="Cambria" pitchFamily="18"/>
              </a:rPr>
              <a:t>Szociális mezőgazdaság: zöld környezetben, farmon, a társadalom valamilyen okból kiszolgáltatott tagjainak nyújt lehetőséget életminőségük javítására</a:t>
            </a:r>
          </a:p>
          <a:p>
            <a:pPr lvl="0"/>
            <a:r>
              <a:rPr lang="hu-HU" sz="2400">
                <a:latin typeface="Cambria" pitchFamily="18"/>
              </a:rPr>
              <a:t>A mezőgazdálkodás megmarad fő gazdasági tevékenységnek</a:t>
            </a:r>
          </a:p>
          <a:p>
            <a:pPr lvl="0"/>
            <a:r>
              <a:rPr lang="hu-HU" sz="2400">
                <a:latin typeface="Cambria" pitchFamily="18"/>
              </a:rPr>
              <a:t>A mezőgazdasági környezet adott, a szociális szolgáltatás egy kiegészítő tevékenység, amely a farm jövedelemforrásait bővíti, de nem csak...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16215" y="2636910"/>
            <a:ext cx="2481260" cy="2889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5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feed the world\disabili-orto-300x2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59109" y="4904731"/>
            <a:ext cx="2736460" cy="1824301"/>
          </a:xfrm>
        </p:spPr>
      </p:pic>
      <p:sp>
        <p:nvSpPr>
          <p:cNvPr id="3" name="Rettangolo arrotondato 17"/>
          <p:cNvSpPr/>
          <p:nvPr/>
        </p:nvSpPr>
        <p:spPr>
          <a:xfrm>
            <a:off x="855220" y="116631"/>
            <a:ext cx="7740350" cy="79208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A szociális mezőgazdaság típusai célok szerint</a:t>
            </a:r>
          </a:p>
        </p:txBody>
      </p:sp>
      <p:sp>
        <p:nvSpPr>
          <p:cNvPr id="4" name="Rettangolo arrotondato 13"/>
          <p:cNvSpPr/>
          <p:nvPr/>
        </p:nvSpPr>
        <p:spPr>
          <a:xfrm>
            <a:off x="467541" y="1052739"/>
            <a:ext cx="2088233" cy="108108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C1DA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Egészségmegőrzés, - javítás</a:t>
            </a:r>
            <a:endParaRPr lang="hu-HU" sz="1600" b="0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</p:txBody>
      </p:sp>
      <p:sp>
        <p:nvSpPr>
          <p:cNvPr id="5" name="Rettangolo arrotondato 13"/>
          <p:cNvSpPr/>
          <p:nvPr/>
        </p:nvSpPr>
        <p:spPr>
          <a:xfrm>
            <a:off x="5906841" y="1150141"/>
            <a:ext cx="2520433" cy="108108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C1DA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Foglalkoztatás, társadalmi befogadás, rehabilitáció</a:t>
            </a:r>
          </a:p>
        </p:txBody>
      </p:sp>
      <p:sp>
        <p:nvSpPr>
          <p:cNvPr id="6" name="Rettangolo arrotondato 13"/>
          <p:cNvSpPr/>
          <p:nvPr/>
        </p:nvSpPr>
        <p:spPr>
          <a:xfrm>
            <a:off x="3419947" y="1150141"/>
            <a:ext cx="1584326" cy="108108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C1DA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Oktatás, nevelés</a:t>
            </a:r>
          </a:p>
        </p:txBody>
      </p:sp>
      <p:sp>
        <p:nvSpPr>
          <p:cNvPr id="7" name="Rettangolo 3"/>
          <p:cNvSpPr/>
          <p:nvPr/>
        </p:nvSpPr>
        <p:spPr>
          <a:xfrm>
            <a:off x="323523" y="2420892"/>
            <a:ext cx="2376260" cy="2304260"/>
          </a:xfrm>
          <a:prstGeom prst="rect">
            <a:avLst/>
          </a:prstGeom>
          <a:solidFill>
            <a:srgbClr val="FAC09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Kertészeti- es állat-asszisztált terápiák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A természettel (növényekkel es állatokkal) való kontaktus egészségre jótékony hatása bizonyított (szellemi, fizikai és pszichológiai)</a:t>
            </a:r>
            <a:endParaRPr lang="hu-HU" sz="1400" b="0" i="0" u="none" strike="noStrike" kern="1200" cap="none" spc="0" baseline="0">
              <a:solidFill>
                <a:srgbClr val="FFFFFF"/>
              </a:solidFill>
              <a:uFillTx/>
              <a:latin typeface="Cambria" pitchFamily="18"/>
              <a:ea typeface=""/>
              <a:cs typeface=""/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5438869" y="2439610"/>
            <a:ext cx="3456386" cy="2357542"/>
          </a:xfrm>
          <a:prstGeom prst="rect">
            <a:avLst/>
          </a:prstGeom>
          <a:solidFill>
            <a:srgbClr val="FAC09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A kedvezményezettek teljes értékű tagkent vesznek részt a termelés folyamataiban, természetesen képességeikhez mérten.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Képességfejlesztés, </a:t>
            </a: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ú</a:t>
            </a:r>
            <a:r>
              <a: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j képességek elsajátítása, </a:t>
            </a: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ö</a:t>
            </a:r>
            <a:r>
              <a: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nbecsülés visszaszerzése, a mindennapok strukturáltak és értelmet nyernek...</a:t>
            </a:r>
            <a:endParaRPr lang="hu-HU" sz="1400" b="0" i="0" u="none" strike="noStrike" kern="1200" cap="none" spc="0" baseline="0">
              <a:solidFill>
                <a:srgbClr val="FFFFFF"/>
              </a:solidFill>
              <a:uFillTx/>
              <a:latin typeface="Cambria" pitchFamily="18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1200" cap="none" spc="0" baseline="0">
              <a:solidFill>
                <a:srgbClr val="FFFFFF"/>
              </a:solidFill>
              <a:uFillTx/>
              <a:latin typeface="Cambria" pitchFamily="18"/>
              <a:ea typeface=""/>
              <a:cs typeface=""/>
            </a:endParaRPr>
          </a:p>
        </p:txBody>
      </p:sp>
      <p:sp>
        <p:nvSpPr>
          <p:cNvPr id="9" name="Rettangolo 3"/>
          <p:cNvSpPr/>
          <p:nvPr/>
        </p:nvSpPr>
        <p:spPr>
          <a:xfrm>
            <a:off x="2915820" y="2420892"/>
            <a:ext cx="2304260" cy="2322978"/>
          </a:xfrm>
          <a:prstGeom prst="rect">
            <a:avLst/>
          </a:prstGeom>
          <a:solidFill>
            <a:srgbClr val="FAC09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Óvodák, oktató farmok alternatív környezetben, természet közelben kínálják szolgáltatásaikat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0" cap="none" spc="0" baseline="0">
              <a:solidFill>
                <a:srgbClr val="000000"/>
              </a:solidFill>
              <a:uFillTx/>
              <a:latin typeface="Cambria" pitchFamily="18"/>
              <a:ea typeface=""/>
              <a:cs typeface=""/>
            </a:endParaRP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Űrt tölt ki ott, ahol nincs megfelelő szolgáltatás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0" cap="none" spc="0" baseline="0">
                <a:solidFill>
                  <a:srgbClr val="000000"/>
                </a:solidFill>
                <a:uFillTx/>
                <a:latin typeface="Cambria" pitchFamily="18"/>
                <a:ea typeface=""/>
                <a:cs typeface=""/>
              </a:rPr>
              <a:t>Speciális igényeket elégít ki</a:t>
            </a:r>
            <a:endParaRPr lang="hu-HU" sz="1400" b="0" i="0" u="none" strike="noStrike" kern="1200" cap="none" spc="0" baseline="0">
              <a:solidFill>
                <a:srgbClr val="FFFFFF"/>
              </a:solidFill>
              <a:uFillTx/>
              <a:latin typeface="Cambria" pitchFamily="18"/>
              <a:ea typeface=""/>
              <a:cs typeface=""/>
            </a:endParaRPr>
          </a:p>
        </p:txBody>
      </p:sp>
      <p:pic>
        <p:nvPicPr>
          <p:cNvPr id="10" name="Picture 10" descr="C:\Users\Hajni\Desktop\feed the world\ORT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71487" y="4953496"/>
            <a:ext cx="2367381" cy="177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7541" y="5013179"/>
            <a:ext cx="2314803" cy="1656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90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57166"/>
            <a:ext cx="8686800" cy="5651521"/>
          </a:xfrm>
        </p:spPr>
        <p:txBody>
          <a:bodyPr/>
          <a:lstStyle/>
          <a:p>
            <a:r>
              <a:rPr lang="hu-HU" dirty="0" smtClean="0"/>
              <a:t>Autista Majorságok kialakulása</a:t>
            </a:r>
            <a:endParaRPr lang="hu-HU" dirty="0"/>
          </a:p>
        </p:txBody>
      </p:sp>
      <p:graphicFrame>
        <p:nvGraphicFramePr>
          <p:cNvPr id="4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771671"/>
              </p:ext>
            </p:extLst>
          </p:nvPr>
        </p:nvGraphicFramePr>
        <p:xfrm>
          <a:off x="1071538" y="571480"/>
          <a:ext cx="6572296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785918" y="2214554"/>
            <a:ext cx="1571636" cy="539751"/>
          </a:xfrm>
          <a:prstGeom prst="wedgeRoundRectCallout">
            <a:avLst>
              <a:gd name="adj1" fmla="val 10875"/>
              <a:gd name="adj2" fmla="val 157444"/>
              <a:gd name="adj3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1943- 44 autizmus,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mint önálló kórké</a:t>
            </a:r>
            <a:r>
              <a:rPr kumimoji="0" lang="hu-HU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2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SOFAR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84748" y="1613759"/>
            <a:ext cx="7631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social services in multifunctional farms</a:t>
            </a:r>
            <a:endParaRPr lang="hu-HU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2" y="2552115"/>
            <a:ext cx="7238355" cy="17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2433445" y="4653136"/>
            <a:ext cx="3003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http://sofar.unipi.it</a:t>
            </a:r>
            <a:r>
              <a:rPr lang="hu-HU" dirty="0"/>
              <a:t>/</a:t>
            </a:r>
          </a:p>
        </p:txBody>
      </p:sp>
      <p:sp>
        <p:nvSpPr>
          <p:cNvPr id="7" name="AutoShape 2" descr="http://sofar.unipi.it/index_file/image163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http://sofar.unipi.it/index_file/image1633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6" descr="http://sofar.unipi.it/index_file/image1633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8" descr="http://sofar.unipi.it/index_file/image1633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58" y="2552115"/>
            <a:ext cx="2029158" cy="17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82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75679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angol</a:t>
            </a:r>
            <a:r>
              <a:rPr lang="hu-HU" sz="2400" dirty="0" smtClean="0"/>
              <a:t> </a:t>
            </a:r>
            <a:r>
              <a:rPr lang="hu-HU" sz="2400" b="1" dirty="0" smtClean="0"/>
              <a:t>Nemzeti Gondoskodó Farm Kezdeményezés</a:t>
            </a:r>
            <a:r>
              <a:rPr lang="hu-HU" sz="2400" dirty="0" smtClean="0"/>
              <a:t> (National </a:t>
            </a:r>
            <a:r>
              <a:rPr lang="hu-HU" sz="2400" dirty="0" err="1" smtClean="0"/>
              <a:t>Care</a:t>
            </a:r>
            <a:r>
              <a:rPr lang="hu-HU" sz="2400" dirty="0" smtClean="0"/>
              <a:t> Farming </a:t>
            </a:r>
            <a:r>
              <a:rPr lang="hu-HU" sz="2400" dirty="0" err="1" smtClean="0"/>
              <a:t>Initiative</a:t>
            </a:r>
            <a:r>
              <a:rPr lang="hu-HU" sz="2400" dirty="0" smtClean="0"/>
              <a:t>) </a:t>
            </a:r>
            <a:endParaRPr lang="hu-HU" sz="2400" dirty="0"/>
          </a:p>
        </p:txBody>
      </p:sp>
      <p:pic>
        <p:nvPicPr>
          <p:cNvPr id="48130" name="Picture 2" descr="care-farming-main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440" y="1268760"/>
            <a:ext cx="3688353" cy="139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ctl00_imgLogo2" descr="National Care Farming Initiativ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7544" y="1484784"/>
            <a:ext cx="2355596" cy="235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http://forum.socialfarmingacrossborders.org/styles/prosilver/imageset/sfab_logo_small.png">
            <a:hlinkClick r:id="rId5" tooltip="Board index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981" y="3984396"/>
            <a:ext cx="2886801" cy="1368152"/>
          </a:xfrm>
          <a:prstGeom prst="rect">
            <a:avLst/>
          </a:prstGeom>
          <a:noFill/>
        </p:spPr>
      </p:pic>
      <p:pic>
        <p:nvPicPr>
          <p:cNvPr id="48136" name="Picture 8" descr="Home">
            <a:hlinkClick r:id="rId7" tooltip="Hom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83647" y="-517525"/>
            <a:ext cx="2857500" cy="1085850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4727457" y="2724836"/>
            <a:ext cx="3528392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Care farming has been defined, by the National Care Farming Initiative, as “the therapeutic use of farming practices”. </a:t>
            </a: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4211960" y="5352548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http://www.carefarminguk.org/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Hajni\Desktop\feed the world\ORTO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104111">
            <a:off x="1889965" y="4397310"/>
            <a:ext cx="2592288" cy="194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C:\Users\Hajni\Desktop\feed the world\e10b9adf241a882f98539160a783e3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3212976"/>
            <a:ext cx="2644773" cy="198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248472" cy="57631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07704" y="1844824"/>
            <a:ext cx="2664296" cy="1998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:\feed the world\disabili-orto-300x20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 rot="20980187">
            <a:off x="148470" y="430752"/>
            <a:ext cx="2873480" cy="191564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9780" y="1988841"/>
            <a:ext cx="8686800" cy="4536504"/>
          </a:xfrm>
        </p:spPr>
        <p:txBody>
          <a:bodyPr>
            <a:normAutofit fontScale="25000" lnSpcReduction="20000"/>
          </a:bodyPr>
          <a:lstStyle/>
          <a:p>
            <a:r>
              <a:rPr lang="hu-HU" sz="4500" dirty="0">
                <a:hlinkClick r:id="rId2"/>
              </a:rPr>
              <a:t>http://www.maie-project.eu</a:t>
            </a:r>
            <a:r>
              <a:rPr lang="hu-HU" sz="4500" dirty="0" smtClean="0">
                <a:hlinkClick r:id="rId2"/>
              </a:rPr>
              <a:t>/</a:t>
            </a:r>
            <a:endParaRPr lang="hu-HU" sz="4500" dirty="0" smtClean="0"/>
          </a:p>
          <a:p>
            <a:endParaRPr lang="hu-HU" sz="4500" dirty="0" smtClean="0"/>
          </a:p>
          <a:p>
            <a:r>
              <a:rPr lang="en-US" sz="5600" b="1" dirty="0"/>
              <a:t>Pioneer status </a:t>
            </a:r>
            <a:r>
              <a:rPr lang="en-US" sz="5600" dirty="0"/>
              <a:t>– several projects are being developed that implement social farming concepts: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Slovenia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Czech Republic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Bulgaria</a:t>
            </a:r>
          </a:p>
          <a:p>
            <a:r>
              <a:rPr lang="en-US" sz="5600" b="1" dirty="0"/>
              <a:t>Moderately developed status</a:t>
            </a:r>
            <a:r>
              <a:rPr lang="en-US" sz="5600" dirty="0"/>
              <a:t> – the number and diversity of social farming projects is growing, specific user networks are developing and consolidating but political backing and financial support is not yet guaranteed: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France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Portugal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Finland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Germany</a:t>
            </a:r>
          </a:p>
          <a:p>
            <a:r>
              <a:rPr lang="en-US" sz="5600" b="1" dirty="0"/>
              <a:t>Well developed status</a:t>
            </a:r>
            <a:r>
              <a:rPr lang="en-US" sz="5600" dirty="0"/>
              <a:t> – the health and healing sector has discovered social farming as source of therapy and employment, farmers have </a:t>
            </a:r>
            <a:r>
              <a:rPr lang="en-US" sz="5600" dirty="0" err="1"/>
              <a:t>realised</a:t>
            </a:r>
            <a:r>
              <a:rPr lang="en-US" sz="5600" dirty="0"/>
              <a:t> that it offers a potential source of income and have made fields accessible; the statutory framework is well developed and subsidies are becoming available: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Italy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The Netherlands</a:t>
            </a:r>
          </a:p>
          <a:p>
            <a:r>
              <a:rPr lang="en-US" sz="5600" b="1" dirty="0"/>
              <a:t>Officially recognized status</a:t>
            </a:r>
            <a:r>
              <a:rPr lang="en-US" sz="5600" dirty="0"/>
              <a:t> – scientists, stakeholders and representatives of ministries of health, agriculture and employment are co-operating; social farming initiatives are supported by policy:</a:t>
            </a:r>
          </a:p>
          <a:p>
            <a:pPr marL="804863" indent="-804863"/>
            <a:r>
              <a:rPr lang="en-US" sz="5600" b="1" dirty="0">
                <a:solidFill>
                  <a:srgbClr val="336600"/>
                </a:solidFill>
              </a:rPr>
              <a:t>Norway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225850"/>
            <a:ext cx="3888432" cy="15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40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NORVÉGIa</a:t>
            </a:r>
            <a:endParaRPr lang="hu-HU" dirty="0"/>
          </a:p>
        </p:txBody>
      </p:sp>
      <p:pic>
        <p:nvPicPr>
          <p:cNvPr id="4" name="Kép 3" descr="inn på tune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1574165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312368" cy="46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3707904" y="1412776"/>
            <a:ext cx="4932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„Inn </a:t>
            </a:r>
            <a:r>
              <a:rPr lang="hu-HU" dirty="0" err="1" smtClean="0"/>
              <a:t>på</a:t>
            </a:r>
            <a:r>
              <a:rPr lang="hu-HU" dirty="0" smtClean="0"/>
              <a:t> </a:t>
            </a:r>
            <a:r>
              <a:rPr lang="hu-HU" dirty="0" err="1" smtClean="0"/>
              <a:t>tunet</a:t>
            </a:r>
            <a:r>
              <a:rPr lang="hu-HU" dirty="0" smtClean="0"/>
              <a:t>” védjegy-minőségirányítási rendszer</a:t>
            </a:r>
          </a:p>
          <a:p>
            <a:r>
              <a:rPr lang="hu-HU" dirty="0" smtClean="0"/>
              <a:t>2012-ben indult, a farmok a minősítést két évre kapják meg</a:t>
            </a:r>
          </a:p>
          <a:p>
            <a:r>
              <a:rPr lang="hu-HU" dirty="0" smtClean="0"/>
              <a:t>A farmok szolgáltatók!!</a:t>
            </a:r>
          </a:p>
          <a:p>
            <a:r>
              <a:rPr lang="hu-HU" dirty="0" smtClean="0"/>
              <a:t>A farm biztosítja a helyszínt és az eszközöket- ha nincs  elég eszköz, vagy infrastruktúra, pályázatot nyújthatnak be a Mezőgazdasági és Élelmezésügyi Minisztériumhoz </a:t>
            </a:r>
          </a:p>
          <a:p>
            <a:r>
              <a:rPr lang="hu-HU" dirty="0" smtClean="0"/>
              <a:t>Képzés az Inn </a:t>
            </a:r>
            <a:r>
              <a:rPr lang="hu-HU" dirty="0" err="1" smtClean="0"/>
              <a:t>på</a:t>
            </a:r>
            <a:r>
              <a:rPr lang="hu-HU" dirty="0" smtClean="0"/>
              <a:t> </a:t>
            </a:r>
            <a:r>
              <a:rPr lang="hu-HU" dirty="0" err="1" smtClean="0"/>
              <a:t>tunet</a:t>
            </a:r>
            <a:r>
              <a:rPr lang="hu-HU" dirty="0" smtClean="0"/>
              <a:t> rendszerről</a:t>
            </a:r>
          </a:p>
          <a:p>
            <a:r>
              <a:rPr lang="hu-HU" dirty="0" smtClean="0"/>
              <a:t>Webes felület – „vevők” és „szolgáltatók” találkozása:</a:t>
            </a:r>
          </a:p>
          <a:p>
            <a:r>
              <a:rPr lang="hu-HU" u="sng" dirty="0" smtClean="0">
                <a:hlinkClick r:id="rId4"/>
              </a:rPr>
              <a:t>http://www.matmerk.no/inn-pa-tunet/inn-pa-tunet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4139952" y="5445224"/>
            <a:ext cx="435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 indent="0">
              <a:buNone/>
            </a:pPr>
            <a:r>
              <a:rPr lang="en-US" b="1" dirty="0" smtClean="0">
                <a:solidFill>
                  <a:srgbClr val="002060"/>
                </a:solidFill>
                <a:hlinkClick r:id="rId5"/>
              </a:rPr>
              <a:t>http://www.bbc.com/news/uk-25316599</a:t>
            </a:r>
            <a:endParaRPr lang="hu-H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http://szimbiozis.net/files/Gal%C3%A9ria/Sz%C3%A9khely/Norveg%20tanut/IMG_05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30" y="4238030"/>
            <a:ext cx="3240360" cy="220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http://szimbiozis.net/files/Gal%C3%A9ria/Sz%C3%A9khely/Norveg%20tanut/IMG_04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32" y="4725144"/>
            <a:ext cx="2586355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hogganvik.camphill.no/fileadmin/_processed_/csm_IMG_7865_26ab18cd6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3705">
            <a:off x="314233" y="3236317"/>
            <a:ext cx="2997835" cy="20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Tanulmányutak: Anglia, Norvégia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35924"/>
            <a:ext cx="2707005" cy="2030095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976">
            <a:off x="3371281" y="1917349"/>
            <a:ext cx="2824428" cy="2109085"/>
          </a:xfrm>
          <a:prstGeom prst="rect">
            <a:avLst/>
          </a:prstGeom>
          <a:noFill/>
        </p:spPr>
      </p:pic>
      <p:pic>
        <p:nvPicPr>
          <p:cNvPr id="6" name="Kép 5" descr="d:\Szandi - adatok\Asztal\DSCN3115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90" y="1309995"/>
            <a:ext cx="2466975" cy="184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Z:\012 Norvég Civil Alap 2014\Norvégia-2014. tanulmányút fotók\2014.10.10. erdei iskolás néni + viking múzeum\IMG_062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76" y="3512133"/>
            <a:ext cx="2013972" cy="257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http://hogganvik.camphill.no/fileadmin/_processed_/csm_00_Gaardsgruppa__en_fin_gjeng_01_dc03c10ed3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138">
            <a:off x="391625" y="5115548"/>
            <a:ext cx="2217420" cy="166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39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FARMA - THE COMMUNITY OF HOPE FOUNDATION </a:t>
            </a:r>
            <a:r>
              <a:rPr lang="hu-HU" dirty="0" smtClean="0"/>
              <a:t>, Krakkó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Tartalom helye 4" descr="farma_e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2384420" cy="16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://www.farma.org.pl/images/stories/farm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2733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http://www.cascinarossago.net/images/phocagallery/thumbs/phoca_thumb_l_lavorare%20stan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714884"/>
            <a:ext cx="2691742" cy="189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79926">
            <a:off x="2929780" y="4018313"/>
            <a:ext cx="278608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107504"/>
            <a:ext cx="2905177" cy="2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Prendersi cur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5000636"/>
            <a:ext cx="1785950" cy="148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38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480</TotalTime>
  <Words>416</Words>
  <Application>Microsoft Office PowerPoint</Application>
  <PresentationFormat>Diavetítés a képernyőre (4:3 oldalarány)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Túra</vt:lpstr>
      <vt:lpstr>Új szektor születik ! </vt:lpstr>
      <vt:lpstr>PowerPoint bemutató</vt:lpstr>
      <vt:lpstr>SOFAR</vt:lpstr>
      <vt:lpstr>PowerPoint bemutató</vt:lpstr>
      <vt:lpstr>PowerPoint bemutató</vt:lpstr>
      <vt:lpstr>PowerPoint bemutató</vt:lpstr>
      <vt:lpstr>NORVÉGIa</vt:lpstr>
      <vt:lpstr>Tanulmányutak: Anglia, Norvégia</vt:lpstr>
      <vt:lpstr>FARMA - THE COMMUNITY OF HOPE FOUNDATION , Krakkó </vt:lpstr>
      <vt:lpstr>Amerikai álom</vt:lpstr>
      <vt:lpstr>NAT/539 Szociális mezőgazdaság</vt:lpstr>
      <vt:lpstr>PowerPoint bemutató</vt:lpstr>
      <vt:lpstr> A szociális mezőgazdaság meghatározása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Autista farmok a világban</dc:title>
  <cp:lastModifiedBy>Jakubinyi</cp:lastModifiedBy>
  <cp:revision>426</cp:revision>
  <dcterms:modified xsi:type="dcterms:W3CDTF">2016-03-03T00:38:38Z</dcterms:modified>
</cp:coreProperties>
</file>